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9" r:id="rId3"/>
    <p:sldId id="275" r:id="rId4"/>
    <p:sldId id="276" r:id="rId5"/>
    <p:sldId id="280" r:id="rId6"/>
    <p:sldId id="278" r:id="rId7"/>
    <p:sldId id="281" r:id="rId8"/>
  </p:sldIdLst>
  <p:sldSz cx="12192000" cy="6858000"/>
  <p:notesSz cx="6858000" cy="9144000"/>
  <p:embeddedFontLst>
    <p:embeddedFont>
      <p:font typeface="맑은 고딕" panose="020B0503020000020004" pitchFamily="34" charset="-127"/>
      <p:regular r:id="rId10"/>
      <p:bold r:id="rId11"/>
    </p:embeddedFont>
    <p:embeddedFont>
      <p:font typeface="Microsoft GothicNeo Light" panose="020B0300000101010101" pitchFamily="34" charset="-127"/>
      <p:regular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DDBF"/>
    <a:srgbClr val="E6E6E6"/>
    <a:srgbClr val="04253A"/>
    <a:srgbClr val="4C837A"/>
    <a:srgbClr val="94FFF6"/>
    <a:srgbClr val="012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562"/>
  </p:normalViewPr>
  <p:slideViewPr>
    <p:cSldViewPr snapToGrid="0">
      <p:cViewPr varScale="1">
        <p:scale>
          <a:sx n="84" d="100"/>
          <a:sy n="84" d="100"/>
        </p:scale>
        <p:origin x="200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10491D-2FD4-9147-9956-C5386756F44E}" type="datetimeFigureOut">
              <a:rPr kumimoji="1" lang="ko-KR" altLang="en-US" smtClean="0"/>
              <a:t>2021. 8. 28.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6C3EBA-53E3-274D-BAA0-86A833DB883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714421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C3EBA-53E3-274D-BAA0-86A833DB8830}" type="slidenum">
              <a:rPr kumimoji="1" lang="ko-KR" altLang="en-US" smtClean="0"/>
              <a:t>2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117358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C3EBA-53E3-274D-BAA0-86A833DB8830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824127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C3EBA-53E3-274D-BAA0-86A833DB8830}" type="slidenum">
              <a:rPr kumimoji="1" lang="ko-KR" altLang="en-US" smtClean="0"/>
              <a:t>6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177244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6C3EBA-53E3-274D-BAA0-86A833DB8830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1621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E143A-B00C-4C42-9873-457D06271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CBEF4-EA2C-4EFA-AFC2-EFF6C1433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938EB-9D0C-4EF7-BF24-8F42A36E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5D15F-43A3-461C-9F9A-3DAECEBB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FAEF17-AE55-407A-9A9C-64F79CEC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6474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51A68-3BB3-48A5-AB85-EC1DF95A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00007C-1E0A-48B1-93D4-37091461D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700DB2-AD09-4EBA-8C37-79037A1C1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509DE-A057-458B-BB49-ECFABCB36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C0F694-F47F-4D85-8927-79DDCE2F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0590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61D205-1CEC-46D0-BEDE-59428A6E4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E22D8-4272-4F2F-92CD-EB2EC97D8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A965D8-C825-46EB-A596-CADD1A31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6D9DC-5ABC-454E-83AF-25708C56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81BEE-8732-4B7E-910B-B3B9C600C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7453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4BDF-21EA-41B8-88FF-6A632065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27ECB2-DF4C-476A-8AC7-BE0991ABE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EC10B-83C7-4CE1-8314-D6CA4E7B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38622D-12F6-470D-9FFC-B1DAC4EB4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8F087-AA62-47EE-825C-762F8FBD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903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CA563-86A2-4001-AED9-CE97CD8C8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C01B8B-4019-459B-B651-966D4C939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DB1A3-584B-4951-B7B0-D6CBA0090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34771-9C32-40E0-A821-529687FAE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4D476A-0B71-49BB-82D5-4C4958B2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71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C9614-AF7D-430A-8722-797C8DCF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E026D8-3A2F-4ABC-93EC-B6D93A70D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58A748-F14C-4C69-805A-69997BA0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EDDD36-C33D-40DA-9E19-15C635F7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6609B-10EB-4849-9098-5CE6593C0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FAA7FE-DF1B-44E4-92F6-0DB1A6DE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321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5D7A3-8F57-44E7-A94F-D5080ACB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5FE927-5E00-4DB1-B89E-5A4E83725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CA1080-53B1-4CB0-AE97-681C0A858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31B25A-A3FB-4400-8A59-36C5B55415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13B8E61-2857-40EC-87DF-0D92FDDD4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91948F-6E6C-4DE2-8F9A-29F3ED14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10B931B-A753-48E8-AF38-41AF0EE1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33463F-BF55-4AC9-9660-E77360AD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350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4824A-ABB9-4712-9D2D-89DB0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7E5706-3820-4B1E-AE51-C88814838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7C77934-FA02-4125-96F2-37A56680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8FF4FC-D456-4144-B4FF-7E5197F2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3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FA2FA0-9692-4F87-9003-4FC6F474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9418B-66C6-48E7-9AA3-12DE8587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F487BC-0BD7-47FB-A86A-C33A136E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979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44179-F2E9-4E08-9DF5-0F43D722B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7513DC-F343-429A-97C0-AEC767E84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AD0A89-4A17-4855-90FA-A2D7F5536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7DFEE-26D3-4E00-A675-88AF9001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4EDF85-5F9F-4635-969D-9A2ED1CB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FEB58C-08E2-4164-BED2-FE262AE2A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1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23999-7D42-436B-A9A1-F46DCBC4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03E7ED-C63E-447F-AD00-E04484EE8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27037F-7E26-4000-B4E5-1008BEE80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76DC45-E746-4561-AE02-3BB0CCB0E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8BC028-90CC-4B2D-A487-91E4B0FF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D0FC6-4A6E-4964-90DE-EE387D31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47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AB893C-6E9E-4617-9071-450E99C4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0D64A4-F4E5-4DC1-AB6C-B32BB525B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C6B002-DF75-48A6-BB65-15D41F6D9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243E0-B0D1-48A3-9CA5-E65A42EADBB3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DF807B-05CC-421C-BED6-47411923F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C4580-DE32-4431-9AC4-64AE1269AD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E74B0-2263-412B-BF8A-2611208B83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8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F2989E-0D44-4883-B422-9B45D0A18375}"/>
              </a:ext>
            </a:extLst>
          </p:cNvPr>
          <p:cNvSpPr txBox="1"/>
          <p:nvPr/>
        </p:nvSpPr>
        <p:spPr>
          <a:xfrm>
            <a:off x="25399" y="2264642"/>
            <a:ext cx="12192000" cy="1164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2021 </a:t>
            </a:r>
            <a:r>
              <a:rPr lang="ko-KR" altLang="en-US" sz="3000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빅콘테스트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::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홍수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ZERO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부문 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::</a:t>
            </a:r>
          </a:p>
          <a:p>
            <a:pPr algn="ctr">
              <a:lnSpc>
                <a:spcPct val="150000"/>
              </a:lnSpc>
            </a:pP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설계 및 결과 도출</a:t>
            </a:r>
            <a:endParaRPr lang="en-US" altLang="ko-KR" sz="3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F60493D-BA1B-42A7-9A8A-9A285118B62B}"/>
              </a:ext>
            </a:extLst>
          </p:cNvPr>
          <p:cNvCxnSpPr>
            <a:cxnSpLocks/>
          </p:cNvCxnSpPr>
          <p:nvPr/>
        </p:nvCxnSpPr>
        <p:spPr>
          <a:xfrm>
            <a:off x="2915727" y="3640345"/>
            <a:ext cx="6366295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370EB7-77BB-45F0-BCE6-1FD30EA42279}"/>
              </a:ext>
            </a:extLst>
          </p:cNvPr>
          <p:cNvSpPr txBox="1"/>
          <p:nvPr/>
        </p:nvSpPr>
        <p:spPr>
          <a:xfrm>
            <a:off x="0" y="4123426"/>
            <a:ext cx="12191999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신입기수 프로젝트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조</a:t>
            </a:r>
            <a:endParaRPr lang="en-US" altLang="ko-KR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ctr"/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&lt;</a:t>
            </a:r>
            <a:r>
              <a:rPr lang="ko-KR" altLang="en-US" sz="2400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홍수빅타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&gt;</a:t>
            </a:r>
          </a:p>
          <a:p>
            <a:pPr algn="ctr"/>
            <a:r>
              <a:rPr lang="ko-KR" altLang="en-US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권다인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김상회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오창준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최현준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4E7970-B308-480F-ACFD-615808A72BE4}"/>
              </a:ext>
            </a:extLst>
          </p:cNvPr>
          <p:cNvSpPr/>
          <p:nvPr/>
        </p:nvSpPr>
        <p:spPr>
          <a:xfrm>
            <a:off x="1198880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230FE2-DBD9-4695-99FA-228B56B0D0CE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9804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01C93136-34F5-4B95-A33C-8219A9F04476}"/>
              </a:ext>
            </a:extLst>
          </p:cNvPr>
          <p:cNvSpPr/>
          <p:nvPr/>
        </p:nvSpPr>
        <p:spPr>
          <a:xfrm>
            <a:off x="5435599" y="4517069"/>
            <a:ext cx="6756401" cy="1794831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0" name="Picture 2" descr="Water Dam HD desktop wallpapers : High Definition : Fullscreen">
            <a:extLst>
              <a:ext uri="{FF2B5EF4-FFF2-40B4-BE49-F238E27FC236}">
                <a16:creationId xmlns:a16="http://schemas.microsoft.com/office/drawing/2014/main" id="{A2A66168-F68E-410A-AA15-CF864E03CF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31" b="27045"/>
          <a:stretch/>
        </p:blipFill>
        <p:spPr bwMode="auto">
          <a:xfrm>
            <a:off x="0" y="0"/>
            <a:ext cx="12192000" cy="3554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7B224BC-F867-4269-9EFC-2E8266DBFC8E}"/>
              </a:ext>
            </a:extLst>
          </p:cNvPr>
          <p:cNvSpPr txBox="1"/>
          <p:nvPr/>
        </p:nvSpPr>
        <p:spPr>
          <a:xfrm>
            <a:off x="5384799" y="3966504"/>
            <a:ext cx="24499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Contents</a:t>
            </a:r>
            <a:endParaRPr lang="ko-KR" altLang="en-US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2A68ED8-8B93-473E-AD6F-8C4580A80C36}"/>
              </a:ext>
            </a:extLst>
          </p:cNvPr>
          <p:cNvSpPr txBox="1"/>
          <p:nvPr/>
        </p:nvSpPr>
        <p:spPr>
          <a:xfrm>
            <a:off x="5944797" y="4671685"/>
            <a:ext cx="5486400" cy="14225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설명</a:t>
            </a:r>
            <a:r>
              <a:rPr lang="en-US" altLang="ko-KR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및 </a:t>
            </a:r>
            <a:r>
              <a:rPr lang="en-US" altLang="ko-KR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EDA</a:t>
            </a:r>
            <a:r>
              <a:rPr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endParaRPr lang="en-US" altLang="ko-KR" sz="2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설계</a:t>
            </a:r>
            <a:endParaRPr lang="en-US" altLang="ko-KR" sz="2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457200" indent="-457200" algn="l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07458426-23CD-4BFC-A271-45283A71E203}"/>
              </a:ext>
            </a:extLst>
          </p:cNvPr>
          <p:cNvCxnSpPr>
            <a:cxnSpLocks/>
          </p:cNvCxnSpPr>
          <p:nvPr/>
        </p:nvCxnSpPr>
        <p:spPr>
          <a:xfrm>
            <a:off x="5755015" y="4787900"/>
            <a:ext cx="0" cy="1236677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492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9531305-4A40-AB40-9A29-D264E1833077}"/>
              </a:ext>
            </a:extLst>
          </p:cNvPr>
          <p:cNvSpPr/>
          <p:nvPr/>
        </p:nvSpPr>
        <p:spPr>
          <a:xfrm>
            <a:off x="0" y="1210056"/>
            <a:ext cx="3716273" cy="2548128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>
              <a:lnSpc>
                <a:spcPct val="150000"/>
              </a:lnSpc>
            </a:pPr>
            <a:r>
              <a:rPr lang="en-US" altLang="ko-KR" dirty="0">
                <a:solidFill>
                  <a:srgbClr val="E6E6E6"/>
                </a:solidFill>
              </a:rPr>
              <a:t>1)</a:t>
            </a:r>
            <a:r>
              <a:rPr lang="ko-KR" altLang="en-US" dirty="0">
                <a:solidFill>
                  <a:srgbClr val="E6E6E6"/>
                </a:solidFill>
              </a:rPr>
              <a:t> 모델</a:t>
            </a:r>
            <a:r>
              <a:rPr lang="en-US" altLang="ko-KR" dirty="0">
                <a:solidFill>
                  <a:srgbClr val="E6E6E6"/>
                </a:solidFill>
              </a:rPr>
              <a:t> </a:t>
            </a:r>
            <a:r>
              <a:rPr lang="ko-KR" altLang="en-US" dirty="0">
                <a:solidFill>
                  <a:srgbClr val="E6E6E6"/>
                </a:solidFill>
              </a:rPr>
              <a:t>소개</a:t>
            </a:r>
            <a:endParaRPr lang="en-US" altLang="ko-KR" dirty="0">
              <a:solidFill>
                <a:srgbClr val="E6E6E6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dirty="0">
                <a:solidFill>
                  <a:srgbClr val="E6E6E6"/>
                </a:solidFill>
              </a:rPr>
              <a:t>2)</a:t>
            </a:r>
            <a:r>
              <a:rPr lang="ko-KR" altLang="en-US" dirty="0">
                <a:solidFill>
                  <a:srgbClr val="E6E6E6"/>
                </a:solidFill>
              </a:rPr>
              <a:t> </a:t>
            </a:r>
            <a:r>
              <a:rPr lang="en-US" altLang="ko-KR" dirty="0">
                <a:solidFill>
                  <a:srgbClr val="E6E6E6"/>
                </a:solidFill>
              </a:rPr>
              <a:t>metric</a:t>
            </a:r>
            <a:r>
              <a:rPr lang="ko-KR" altLang="en-US" dirty="0">
                <a:solidFill>
                  <a:srgbClr val="E6E6E6"/>
                </a:solidFill>
              </a:rPr>
              <a:t> 소개</a:t>
            </a:r>
            <a:endParaRPr lang="en-US" altLang="ko-KR" dirty="0">
              <a:solidFill>
                <a:srgbClr val="E6E6E6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dirty="0">
                <a:solidFill>
                  <a:srgbClr val="E6E6E6"/>
                </a:solidFill>
              </a:rPr>
              <a:t>3)</a:t>
            </a:r>
            <a:r>
              <a:rPr lang="ko-KR" altLang="en-US" dirty="0">
                <a:solidFill>
                  <a:srgbClr val="E6E6E6"/>
                </a:solidFill>
              </a:rPr>
              <a:t> </a:t>
            </a:r>
            <a:r>
              <a:rPr lang="ko-KR" altLang="en-US" dirty="0" err="1">
                <a:solidFill>
                  <a:srgbClr val="E6E6E6"/>
                </a:solidFill>
              </a:rPr>
              <a:t>시계열</a:t>
            </a:r>
            <a:r>
              <a:rPr lang="ko-KR" altLang="en-US" dirty="0">
                <a:solidFill>
                  <a:srgbClr val="E6E6E6"/>
                </a:solidFill>
              </a:rPr>
              <a:t> </a:t>
            </a:r>
            <a:r>
              <a:rPr lang="ko-KR" altLang="en-US" dirty="0" err="1">
                <a:solidFill>
                  <a:srgbClr val="E6E6E6"/>
                </a:solidFill>
              </a:rPr>
              <a:t>클러스터링</a:t>
            </a:r>
            <a:endParaRPr lang="en-US" altLang="ko-KR" dirty="0">
              <a:solidFill>
                <a:srgbClr val="E6E6E6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dirty="0">
                <a:solidFill>
                  <a:srgbClr val="E6E6E6"/>
                </a:solidFill>
              </a:rPr>
              <a:t>4)</a:t>
            </a:r>
            <a:r>
              <a:rPr lang="ko-KR" altLang="en-US" dirty="0">
                <a:solidFill>
                  <a:srgbClr val="E6E6E6"/>
                </a:solidFill>
              </a:rPr>
              <a:t> </a:t>
            </a:r>
            <a:r>
              <a:rPr lang="ko-KR" altLang="en-US" dirty="0" err="1">
                <a:solidFill>
                  <a:srgbClr val="E6E6E6"/>
                </a:solidFill>
              </a:rPr>
              <a:t>래깅</a:t>
            </a:r>
            <a:r>
              <a:rPr lang="ko-KR" altLang="en-US" dirty="0">
                <a:solidFill>
                  <a:srgbClr val="E6E6E6"/>
                </a:solidFill>
              </a:rPr>
              <a:t> </a:t>
            </a:r>
            <a:r>
              <a:rPr lang="ko-KR" altLang="en-US" dirty="0" err="1">
                <a:solidFill>
                  <a:srgbClr val="E6E6E6"/>
                </a:solidFill>
              </a:rPr>
              <a:t>배깅</a:t>
            </a:r>
            <a:endParaRPr lang="en-US" altLang="ko-KR" dirty="0">
              <a:solidFill>
                <a:srgbClr val="E6E6E6"/>
              </a:solidFill>
            </a:endParaRPr>
          </a:p>
          <a:p>
            <a:pPr lvl="2">
              <a:lnSpc>
                <a:spcPct val="150000"/>
              </a:lnSpc>
            </a:pPr>
            <a:r>
              <a:rPr lang="en-US" altLang="ko-KR" dirty="0">
                <a:solidFill>
                  <a:srgbClr val="E6E6E6"/>
                </a:solidFill>
              </a:rPr>
              <a:t>5)</a:t>
            </a:r>
            <a:r>
              <a:rPr lang="ko-KR" altLang="en-US" dirty="0">
                <a:solidFill>
                  <a:srgbClr val="E6E6E6"/>
                </a:solidFill>
              </a:rPr>
              <a:t> 로그 변환</a:t>
            </a:r>
            <a:endParaRPr lang="en-US" altLang="ko-KR" dirty="0">
              <a:solidFill>
                <a:srgbClr val="E6E6E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4F632D6-6077-9C47-8AF6-0B4EB8B84A92}"/>
              </a:ext>
            </a:extLst>
          </p:cNvPr>
          <p:cNvSpPr txBox="1"/>
          <p:nvPr/>
        </p:nvSpPr>
        <p:spPr>
          <a:xfrm>
            <a:off x="315478" y="0"/>
            <a:ext cx="2449902" cy="920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lang="en-US" altLang="ko-KR" sz="3200" b="1" dirty="0">
                <a:solidFill>
                  <a:srgbClr val="E1DDBF"/>
                </a:solidFill>
              </a:rPr>
              <a:t>2.</a:t>
            </a:r>
            <a:r>
              <a:rPr lang="ko-KR" altLang="en-US" sz="3200" b="1" dirty="0">
                <a:solidFill>
                  <a:srgbClr val="E1DDBF"/>
                </a:solidFill>
              </a:rPr>
              <a:t> 실험 설계</a:t>
            </a:r>
            <a:endParaRPr lang="en-US" altLang="ko-KR" sz="3200" b="1" dirty="0">
              <a:solidFill>
                <a:srgbClr val="E1DDBF"/>
              </a:solidFill>
            </a:endParaRPr>
          </a:p>
        </p:txBody>
      </p:sp>
      <p:cxnSp>
        <p:nvCxnSpPr>
          <p:cNvPr id="6" name="직선 연결선 8">
            <a:extLst>
              <a:ext uri="{FF2B5EF4-FFF2-40B4-BE49-F238E27FC236}">
                <a16:creationId xmlns:a16="http://schemas.microsoft.com/office/drawing/2014/main" id="{C4A0667B-FF3D-6A42-BA23-53C740B1AB41}"/>
              </a:ext>
            </a:extLst>
          </p:cNvPr>
          <p:cNvCxnSpPr>
            <a:cxnSpLocks/>
          </p:cNvCxnSpPr>
          <p:nvPr/>
        </p:nvCxnSpPr>
        <p:spPr>
          <a:xfrm>
            <a:off x="736554" y="1611248"/>
            <a:ext cx="0" cy="1889760"/>
          </a:xfrm>
          <a:prstGeom prst="line">
            <a:avLst/>
          </a:prstGeom>
          <a:ln w="9525"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7F35965E-E2B8-514C-958B-FD4B4080EF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8887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663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B9974C-AA5F-E943-876F-50213A89ACFA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5BC9402-987B-264E-8CB3-E613ED3C7E41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A4293D1-7FF4-FB48-890B-A8760D0F47B6}"/>
              </a:ext>
            </a:extLst>
          </p:cNvPr>
          <p:cNvSpPr txBox="1"/>
          <p:nvPr/>
        </p:nvSpPr>
        <p:spPr>
          <a:xfrm>
            <a:off x="398462" y="137363"/>
            <a:ext cx="39751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실험 설계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/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1)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모델 소개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62559E3-2747-4543-BDB7-67BDAC4159B3}"/>
              </a:ext>
            </a:extLst>
          </p:cNvPr>
          <p:cNvSpPr txBox="1"/>
          <p:nvPr/>
        </p:nvSpPr>
        <p:spPr>
          <a:xfrm>
            <a:off x="2386012" y="452669"/>
            <a:ext cx="3886000" cy="416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LR, DT, XGB, SGD, </a:t>
            </a:r>
            <a:r>
              <a:rPr kumimoji="1" lang="en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Ke</a:t>
            </a:r>
            <a:r>
              <a:rPr kumimoji="1"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</a:t>
            </a:r>
            <a:r>
              <a:rPr kumimoji="1" lang="en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nel</a:t>
            </a:r>
            <a:r>
              <a:rPr kumimoji="1" lang="en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Ridge, DNN</a:t>
            </a:r>
            <a:endParaRPr kumimoji="1" lang="ko-KR" altLang="en-US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2" name="사각형: 둥근 모서리 12">
            <a:extLst>
              <a:ext uri="{FF2B5EF4-FFF2-40B4-BE49-F238E27FC236}">
                <a16:creationId xmlns:a16="http://schemas.microsoft.com/office/drawing/2014/main" id="{0C4AF00B-90E3-6D47-ACF1-1005A4BB494B}"/>
              </a:ext>
            </a:extLst>
          </p:cNvPr>
          <p:cNvSpPr/>
          <p:nvPr/>
        </p:nvSpPr>
        <p:spPr>
          <a:xfrm>
            <a:off x="1079599" y="1866545"/>
            <a:ext cx="4721126" cy="1901457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520B4F-B6C7-7D4E-94CA-CD3247500EDA}"/>
              </a:ext>
            </a:extLst>
          </p:cNvPr>
          <p:cNvSpPr txBox="1"/>
          <p:nvPr/>
        </p:nvSpPr>
        <p:spPr>
          <a:xfrm>
            <a:off x="1946189" y="1272364"/>
            <a:ext cx="2800661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Linear Regression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DDED0B-A06E-2A4A-98BC-5D1DA3E71328}"/>
              </a:ext>
            </a:extLst>
          </p:cNvPr>
          <p:cNvSpPr txBox="1"/>
          <p:nvPr/>
        </p:nvSpPr>
        <p:spPr>
          <a:xfrm>
            <a:off x="1343880" y="2059048"/>
            <a:ext cx="4192564" cy="13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예상변수와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예측변수 사이 선형 관계를 다룸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현재 독립변수가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개 이상이므로 다중선형회귀를 사용한다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잔차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제곱의 합이 최소화 되는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회귀식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도출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  <a:endParaRPr lang="ko-KR" altLang="en-US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21" name="사각형: 둥근 모서리 12">
            <a:extLst>
              <a:ext uri="{FF2B5EF4-FFF2-40B4-BE49-F238E27FC236}">
                <a16:creationId xmlns:a16="http://schemas.microsoft.com/office/drawing/2014/main" id="{D9E796A1-6E86-2C4F-8A1A-02EA64F104C6}"/>
              </a:ext>
            </a:extLst>
          </p:cNvPr>
          <p:cNvSpPr/>
          <p:nvPr/>
        </p:nvSpPr>
        <p:spPr>
          <a:xfrm>
            <a:off x="6651725" y="1866545"/>
            <a:ext cx="4721126" cy="1901457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779A23-6EFA-614D-81E1-D115FFEE36C8}"/>
              </a:ext>
            </a:extLst>
          </p:cNvPr>
          <p:cNvSpPr txBox="1"/>
          <p:nvPr/>
        </p:nvSpPr>
        <p:spPr>
          <a:xfrm>
            <a:off x="7532550" y="1272363"/>
            <a:ext cx="3061109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Decision Tree Model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8BA410-CA20-D849-A1E7-7F34F18C8CE5}"/>
              </a:ext>
            </a:extLst>
          </p:cNvPr>
          <p:cNvSpPr txBox="1"/>
          <p:nvPr/>
        </p:nvSpPr>
        <p:spPr>
          <a:xfrm>
            <a:off x="6913662" y="1980006"/>
            <a:ext cx="4197250" cy="16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분류와 회귀 모두 가능하며 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과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으로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이분법적으로 나누어 노드를 이어 나감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모든 노드를 지나야 하기 때문에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오버피팅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위험이 있어 노드 분할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혹은 노드 당 데이터 최소화가 필요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</a:p>
        </p:txBody>
      </p:sp>
      <p:sp>
        <p:nvSpPr>
          <p:cNvPr id="27" name="사각형: 둥근 모서리 12">
            <a:extLst>
              <a:ext uri="{FF2B5EF4-FFF2-40B4-BE49-F238E27FC236}">
                <a16:creationId xmlns:a16="http://schemas.microsoft.com/office/drawing/2014/main" id="{0C94037A-17E0-3C47-8A31-B6AEBE760D89}"/>
              </a:ext>
            </a:extLst>
          </p:cNvPr>
          <p:cNvSpPr/>
          <p:nvPr/>
        </p:nvSpPr>
        <p:spPr>
          <a:xfrm>
            <a:off x="1079599" y="4606720"/>
            <a:ext cx="4721126" cy="1901457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9268609-DB54-5D41-9CB4-A9A4102CF43C}"/>
              </a:ext>
            </a:extLst>
          </p:cNvPr>
          <p:cNvSpPr txBox="1"/>
          <p:nvPr/>
        </p:nvSpPr>
        <p:spPr>
          <a:xfrm>
            <a:off x="2015953" y="4053504"/>
            <a:ext cx="2661134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XGB</a:t>
            </a:r>
            <a:r>
              <a:rPr lang="ko-KR" altLang="en-US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Regressor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201C31-14AC-4B4B-8FAD-C9376E2C17EE}"/>
              </a:ext>
            </a:extLst>
          </p:cNvPr>
          <p:cNvSpPr txBox="1"/>
          <p:nvPr/>
        </p:nvSpPr>
        <p:spPr>
          <a:xfrm>
            <a:off x="1497842" y="4828179"/>
            <a:ext cx="3921176" cy="13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XGB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잔차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트리를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활용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비슷한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잔차값끼리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군집화 해주기 위해 한 변수를 선택해 새로운 분류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기준값을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사용해 샘플을 분리 </a:t>
            </a:r>
          </a:p>
        </p:txBody>
      </p:sp>
      <p:sp>
        <p:nvSpPr>
          <p:cNvPr id="30" name="사각형: 둥근 모서리 12">
            <a:extLst>
              <a:ext uri="{FF2B5EF4-FFF2-40B4-BE49-F238E27FC236}">
                <a16:creationId xmlns:a16="http://schemas.microsoft.com/office/drawing/2014/main" id="{58491AD9-8094-EF4A-91A8-1D9867AFB00B}"/>
              </a:ext>
            </a:extLst>
          </p:cNvPr>
          <p:cNvSpPr/>
          <p:nvPr/>
        </p:nvSpPr>
        <p:spPr>
          <a:xfrm>
            <a:off x="6688262" y="4606720"/>
            <a:ext cx="4721126" cy="1901457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8E9B08E-1CDF-D24E-9BAF-D9C01D99FCC8}"/>
              </a:ext>
            </a:extLst>
          </p:cNvPr>
          <p:cNvSpPr txBox="1"/>
          <p:nvPr/>
        </p:nvSpPr>
        <p:spPr>
          <a:xfrm>
            <a:off x="7481733" y="4040726"/>
            <a:ext cx="3061109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SGD</a:t>
            </a:r>
            <a:r>
              <a:rPr lang="ko-KR" altLang="en-US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Regressor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15B7C4-DA9E-C641-9505-6F3EBEC26C04}"/>
              </a:ext>
            </a:extLst>
          </p:cNvPr>
          <p:cNvSpPr txBox="1"/>
          <p:nvPr/>
        </p:nvSpPr>
        <p:spPr>
          <a:xfrm>
            <a:off x="7088237" y="4722818"/>
            <a:ext cx="3921176" cy="1981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Non convex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한 함수의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극값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수렴을 확인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랜덤하게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추출한 일부 데이터를 사용해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파라미터를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업데이트해서 속도는 빠르다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학습 중간 과정에서 결과의 진폭이 크고 불안정하다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  <a:b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endParaRPr lang="ko-KR" altLang="en-US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58979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B9974C-AA5F-E943-876F-50213A89ACFA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5BC9402-987B-264E-8CB3-E613ED3C7E41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A4293D1-7FF4-FB48-890B-A8760D0F47B6}"/>
              </a:ext>
            </a:extLst>
          </p:cNvPr>
          <p:cNvSpPr txBox="1"/>
          <p:nvPr/>
        </p:nvSpPr>
        <p:spPr>
          <a:xfrm>
            <a:off x="398462" y="137363"/>
            <a:ext cx="39751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실험 설계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/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1)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모델 소개 </a:t>
            </a:r>
          </a:p>
        </p:txBody>
      </p:sp>
      <p:sp>
        <p:nvSpPr>
          <p:cNvPr id="12" name="사각형: 둥근 모서리 12">
            <a:extLst>
              <a:ext uri="{FF2B5EF4-FFF2-40B4-BE49-F238E27FC236}">
                <a16:creationId xmlns:a16="http://schemas.microsoft.com/office/drawing/2014/main" id="{0C4AF00B-90E3-6D47-ACF1-1005A4BB494B}"/>
              </a:ext>
            </a:extLst>
          </p:cNvPr>
          <p:cNvSpPr/>
          <p:nvPr/>
        </p:nvSpPr>
        <p:spPr>
          <a:xfrm>
            <a:off x="1079599" y="2923820"/>
            <a:ext cx="4721126" cy="1901457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520B4F-B6C7-7D4E-94CA-CD3247500EDA}"/>
              </a:ext>
            </a:extLst>
          </p:cNvPr>
          <p:cNvSpPr txBox="1"/>
          <p:nvPr/>
        </p:nvSpPr>
        <p:spPr>
          <a:xfrm>
            <a:off x="1690017" y="2310577"/>
            <a:ext cx="3414713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Kernel Ridge Regression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4DDED0B-A06E-2A4A-98BC-5D1DA3E71328}"/>
              </a:ext>
            </a:extLst>
          </p:cNvPr>
          <p:cNvSpPr txBox="1"/>
          <p:nvPr/>
        </p:nvSpPr>
        <p:spPr>
          <a:xfrm>
            <a:off x="1236797" y="3090569"/>
            <a:ext cx="4321151" cy="13412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포인트 중 일부를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train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나머지를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test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로 사용하는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ML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</a:t>
            </a:r>
            <a:endParaRPr lang="en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>
              <a:lnSpc>
                <a:spcPct val="130000"/>
              </a:lnSpc>
              <a:buFontTx/>
              <a:buChar char="-"/>
            </a:pPr>
            <a:r>
              <a:rPr lang="en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Input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변수 </a:t>
            </a:r>
            <a:r>
              <a:rPr lang="en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X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를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커널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함수를 활용하여 </a:t>
            </a:r>
            <a:r>
              <a:rPr lang="en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Mapping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한 변수를 활용하여 </a:t>
            </a:r>
            <a:r>
              <a:rPr lang="ko-KR" altLang="en-US" sz="1600" dirty="0" err="1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파라미터를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추정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21" name="사각형: 둥근 모서리 12">
            <a:extLst>
              <a:ext uri="{FF2B5EF4-FFF2-40B4-BE49-F238E27FC236}">
                <a16:creationId xmlns:a16="http://schemas.microsoft.com/office/drawing/2014/main" id="{D9E796A1-6E86-2C4F-8A1A-02EA64F104C6}"/>
              </a:ext>
            </a:extLst>
          </p:cNvPr>
          <p:cNvSpPr/>
          <p:nvPr/>
        </p:nvSpPr>
        <p:spPr>
          <a:xfrm>
            <a:off x="6651725" y="2923820"/>
            <a:ext cx="4721126" cy="2419698"/>
          </a:xfrm>
          <a:prstGeom prst="roundRect">
            <a:avLst/>
          </a:prstGeom>
          <a:solidFill>
            <a:srgbClr val="E1DD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F779A23-6EFA-614D-81E1-D115FFEE36C8}"/>
              </a:ext>
            </a:extLst>
          </p:cNvPr>
          <p:cNvSpPr txBox="1"/>
          <p:nvPr/>
        </p:nvSpPr>
        <p:spPr>
          <a:xfrm>
            <a:off x="8311742" y="2310577"/>
            <a:ext cx="1401092" cy="4891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ko-KR" sz="22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</a:t>
            </a:r>
            <a:endParaRPr lang="ko-KR" altLang="en-US" sz="22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08BA410-CA20-D849-A1E7-7F34F18C8CE5}"/>
              </a:ext>
            </a:extLst>
          </p:cNvPr>
          <p:cNvSpPr txBox="1"/>
          <p:nvPr/>
        </p:nvSpPr>
        <p:spPr>
          <a:xfrm>
            <a:off x="7051700" y="3142981"/>
            <a:ext cx="3921176" cy="19813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입력 변수들 간의 비선형 조합이 가능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     &gt;&gt; 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가설 공간의 확장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Feature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Extraction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자동으로 수행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marL="342900" indent="-342900" algn="l">
              <a:lnSpc>
                <a:spcPct val="130000"/>
              </a:lnSpc>
              <a:buFontTx/>
              <a:buChar char="-"/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가중치 수치 해석이 난해하며 </a:t>
            </a:r>
            <a:endParaRPr lang="en-US" altLang="ko-KR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데이터가 적으면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overfitting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-&gt;</a:t>
            </a:r>
            <a:r>
              <a:rPr lang="ko-KR" altLang="en-US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현재 해당사항이 아니다</a:t>
            </a:r>
            <a:r>
              <a:rPr lang="en-US" altLang="ko-KR" sz="1600" dirty="0">
                <a:solidFill>
                  <a:srgbClr val="04253A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  <a:endParaRPr lang="ko-KR" altLang="en-US" sz="1600" dirty="0">
              <a:solidFill>
                <a:srgbClr val="04253A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172AC29-228E-C841-B8D6-AFF0618A8F22}"/>
              </a:ext>
            </a:extLst>
          </p:cNvPr>
          <p:cNvSpPr txBox="1"/>
          <p:nvPr/>
        </p:nvSpPr>
        <p:spPr>
          <a:xfrm>
            <a:off x="2386012" y="452669"/>
            <a:ext cx="3886000" cy="416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LR, DT, XGB, SGD, </a:t>
            </a:r>
            <a:r>
              <a:rPr kumimoji="1" lang="en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Ke</a:t>
            </a:r>
            <a:r>
              <a:rPr kumimoji="1"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</a:t>
            </a:r>
            <a:r>
              <a:rPr kumimoji="1" lang="en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nel</a:t>
            </a:r>
            <a:r>
              <a:rPr kumimoji="1" lang="en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Ridge, DNN</a:t>
            </a:r>
            <a:endParaRPr kumimoji="1" lang="ko-KR" altLang="en-US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7427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B9974C-AA5F-E943-876F-50213A89ACFA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5BC9402-987B-264E-8CB3-E613ED3C7E41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137BE37-C420-E042-AF35-A2E333AC549D}"/>
              </a:ext>
            </a:extLst>
          </p:cNvPr>
          <p:cNvSpPr txBox="1"/>
          <p:nvPr/>
        </p:nvSpPr>
        <p:spPr>
          <a:xfrm>
            <a:off x="398462" y="137363"/>
            <a:ext cx="39751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실험 설계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/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2)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metric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소개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9DEC6B-608E-7748-A7B4-E650BAFE558B}"/>
              </a:ext>
            </a:extLst>
          </p:cNvPr>
          <p:cNvSpPr/>
          <p:nvPr/>
        </p:nvSpPr>
        <p:spPr>
          <a:xfrm>
            <a:off x="727074" y="1418344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altLang="ko-KR" b="1" dirty="0">
                <a:solidFill>
                  <a:srgbClr val="E1DDBF"/>
                </a:solidFill>
              </a:rPr>
              <a:t>RMSE:</a:t>
            </a:r>
          </a:p>
          <a:p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표준편차 역할로 크기 의존적 에러다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단점</a:t>
            </a:r>
            <a:r>
              <a:rPr lang="en-US" altLang="ko-KR" dirty="0">
                <a:solidFill>
                  <a:srgbClr val="E1DDBF"/>
                </a:solidFill>
              </a:rPr>
              <a:t>:</a:t>
            </a:r>
            <a:r>
              <a:rPr lang="ko-KR" altLang="en-US" dirty="0">
                <a:solidFill>
                  <a:srgbClr val="E1DDBF"/>
                </a:solidFill>
              </a:rPr>
              <a:t> 제곱 때문에 작은 값에 대해서는 매우 작아 여기에 최소화 된 모델은 </a:t>
            </a:r>
            <a:r>
              <a:rPr lang="ko-KR" altLang="en-US" b="1" dirty="0" err="1">
                <a:solidFill>
                  <a:srgbClr val="E6E6E6"/>
                </a:solidFill>
              </a:rPr>
              <a:t>과소예측에</a:t>
            </a:r>
            <a:r>
              <a:rPr lang="ko-KR" altLang="en-US" b="1" dirty="0">
                <a:solidFill>
                  <a:srgbClr val="E6E6E6"/>
                </a:solidFill>
              </a:rPr>
              <a:t> 위험</a:t>
            </a:r>
            <a:r>
              <a:rPr lang="ko-KR" altLang="en-US" dirty="0">
                <a:solidFill>
                  <a:srgbClr val="E1DDBF"/>
                </a:solidFill>
              </a:rPr>
              <a:t>이 있다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endParaRPr lang="en-US" altLang="ko-KR" dirty="0">
              <a:solidFill>
                <a:srgbClr val="E1DDB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CC6CB24-11A4-F247-AAE6-2AB3E4B98018}"/>
              </a:ext>
            </a:extLst>
          </p:cNvPr>
          <p:cNvSpPr/>
          <p:nvPr/>
        </p:nvSpPr>
        <p:spPr>
          <a:xfrm>
            <a:off x="6367467" y="1418344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altLang="ko-KR" b="1" dirty="0">
                <a:solidFill>
                  <a:srgbClr val="E1DDBF"/>
                </a:solidFill>
              </a:rPr>
              <a:t>(2)</a:t>
            </a:r>
            <a:r>
              <a:rPr lang="ko-KR" altLang="en-US" b="1" dirty="0">
                <a:solidFill>
                  <a:srgbClr val="E1DDBF"/>
                </a:solidFill>
              </a:rPr>
              <a:t> </a:t>
            </a:r>
            <a:r>
              <a:rPr lang="en-US" altLang="ko-KR" b="1" dirty="0">
                <a:solidFill>
                  <a:srgbClr val="E1DDBF"/>
                </a:solidFill>
              </a:rPr>
              <a:t>RMSLE: </a:t>
            </a:r>
          </a:p>
          <a:p>
            <a:pPr fontAlgn="base"/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dirty="0">
                <a:solidFill>
                  <a:srgbClr val="E1DDBF"/>
                </a:solidFill>
              </a:rPr>
              <a:t>크기 의존적</a:t>
            </a:r>
            <a:r>
              <a:rPr lang="en-US" altLang="ko-KR" dirty="0">
                <a:solidFill>
                  <a:srgbClr val="E1DDBF"/>
                </a:solidFill>
              </a:rPr>
              <a:t>,</a:t>
            </a:r>
            <a:r>
              <a:rPr lang="ko-KR" altLang="en-US" dirty="0">
                <a:solidFill>
                  <a:srgbClr val="E1DDBF"/>
                </a:solidFill>
              </a:rPr>
              <a:t> 상대적 에러이며 </a:t>
            </a:r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dirty="0" err="1">
                <a:solidFill>
                  <a:srgbClr val="E1DDBF"/>
                </a:solidFill>
              </a:rPr>
              <a:t>아웃라이어</a:t>
            </a:r>
            <a:r>
              <a:rPr lang="ko-KR" altLang="en-US" dirty="0">
                <a:solidFill>
                  <a:srgbClr val="E1DDBF"/>
                </a:solidFill>
              </a:rPr>
              <a:t> 영향을 덜 받고</a:t>
            </a:r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sz="2000" b="1" dirty="0" err="1">
                <a:solidFill>
                  <a:srgbClr val="E6E6E6"/>
                </a:solidFill>
              </a:rPr>
              <a:t>과소예측에</a:t>
            </a:r>
            <a:r>
              <a:rPr lang="ko-KR" altLang="en-US" sz="2000" b="1" dirty="0">
                <a:solidFill>
                  <a:srgbClr val="E6E6E6"/>
                </a:solidFill>
              </a:rPr>
              <a:t> 페널티</a:t>
            </a:r>
            <a:r>
              <a:rPr lang="ko-KR" altLang="en-US" dirty="0">
                <a:solidFill>
                  <a:srgbClr val="E1DDBF"/>
                </a:solidFill>
              </a:rPr>
              <a:t>를 두기 때문에 </a:t>
            </a:r>
            <a:r>
              <a:rPr lang="ko-KR" altLang="en-US" b="1" dirty="0">
                <a:solidFill>
                  <a:srgbClr val="E1DDBF"/>
                </a:solidFill>
              </a:rPr>
              <a:t>예측이 작게 나오면 피해가 더 큰 현재 상황에 적합</a:t>
            </a:r>
            <a:r>
              <a:rPr lang="ko-KR" altLang="en-US" dirty="0">
                <a:solidFill>
                  <a:srgbClr val="E1DDBF"/>
                </a:solidFill>
              </a:rPr>
              <a:t>하다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7D321CA-357C-024A-8691-8FFF6E67A4F5}"/>
              </a:ext>
            </a:extLst>
          </p:cNvPr>
          <p:cNvSpPr/>
          <p:nvPr/>
        </p:nvSpPr>
        <p:spPr>
          <a:xfrm>
            <a:off x="727074" y="4099632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E1DDBF"/>
                </a:solidFill>
              </a:rPr>
              <a:t>(3)</a:t>
            </a:r>
            <a:r>
              <a:rPr lang="ko-KR" altLang="en-US" b="1" dirty="0">
                <a:solidFill>
                  <a:srgbClr val="E1DDBF"/>
                </a:solidFill>
              </a:rPr>
              <a:t> </a:t>
            </a:r>
            <a:r>
              <a:rPr lang="en-US" altLang="ko-KR" b="1" dirty="0">
                <a:solidFill>
                  <a:srgbClr val="E1DDBF"/>
                </a:solidFill>
              </a:rPr>
              <a:t>MAPE: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크기 의존적 에러의 단점을 보완</a:t>
            </a:r>
            <a:r>
              <a:rPr lang="en-US" altLang="ko-KR" dirty="0">
                <a:solidFill>
                  <a:srgbClr val="E1DDBF"/>
                </a:solidFill>
              </a:rPr>
              <a:t>,</a:t>
            </a:r>
          </a:p>
          <a:p>
            <a:r>
              <a:rPr lang="ko-KR" altLang="en-US" dirty="0">
                <a:solidFill>
                  <a:srgbClr val="E1DDBF"/>
                </a:solidFill>
              </a:rPr>
              <a:t>단점</a:t>
            </a:r>
            <a:r>
              <a:rPr lang="en-US" altLang="ko-KR" dirty="0">
                <a:solidFill>
                  <a:srgbClr val="E1DDBF"/>
                </a:solidFill>
              </a:rPr>
              <a:t>: </a:t>
            </a:r>
            <a:r>
              <a:rPr lang="ko-KR" altLang="en-US" dirty="0" err="1">
                <a:solidFill>
                  <a:srgbClr val="E1DDBF"/>
                </a:solidFill>
              </a:rPr>
              <a:t>실제값이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r>
              <a:rPr lang="en-US" altLang="ko-KR" dirty="0">
                <a:solidFill>
                  <a:srgbClr val="E1DDBF"/>
                </a:solidFill>
              </a:rPr>
              <a:t>1</a:t>
            </a:r>
            <a:r>
              <a:rPr lang="ko-KR" altLang="en-US" dirty="0">
                <a:solidFill>
                  <a:srgbClr val="E1DDBF"/>
                </a:solidFill>
              </a:rPr>
              <a:t>보다 작거나 </a:t>
            </a:r>
            <a:r>
              <a:rPr lang="en-US" altLang="ko-KR" dirty="0">
                <a:solidFill>
                  <a:srgbClr val="E1DDBF"/>
                </a:solidFill>
              </a:rPr>
              <a:t>0</a:t>
            </a:r>
            <a:r>
              <a:rPr lang="ko-KR" altLang="en-US" dirty="0">
                <a:solidFill>
                  <a:srgbClr val="E1DDBF"/>
                </a:solidFill>
              </a:rPr>
              <a:t>이라면 무한대에 가까운 값이 나온다</a:t>
            </a:r>
            <a:r>
              <a:rPr lang="en-US" altLang="ko-KR" dirty="0">
                <a:solidFill>
                  <a:srgbClr val="E1DDBF"/>
                </a:solidFill>
              </a:rPr>
              <a:t> -&gt; </a:t>
            </a:r>
            <a:r>
              <a:rPr lang="ko-KR" altLang="en-US" dirty="0">
                <a:solidFill>
                  <a:srgbClr val="E1DDBF"/>
                </a:solidFill>
              </a:rPr>
              <a:t>해당사항이 아니다</a:t>
            </a:r>
            <a:r>
              <a:rPr lang="en-US" altLang="ko-KR" dirty="0">
                <a:solidFill>
                  <a:srgbClr val="E6E6E6"/>
                </a:solidFill>
              </a:rPr>
              <a:t>.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B3124C2D-1F99-1544-8913-C1A835DC8D47}"/>
              </a:ext>
            </a:extLst>
          </p:cNvPr>
          <p:cNvSpPr/>
          <p:nvPr/>
        </p:nvSpPr>
        <p:spPr>
          <a:xfrm>
            <a:off x="6367467" y="4099632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E1DDBF"/>
                </a:solidFill>
              </a:rPr>
              <a:t>(4)</a:t>
            </a:r>
            <a:r>
              <a:rPr lang="ko-KR" altLang="en-US" b="1" dirty="0">
                <a:solidFill>
                  <a:srgbClr val="E1DDBF"/>
                </a:solidFill>
              </a:rPr>
              <a:t> </a:t>
            </a:r>
            <a:r>
              <a:rPr lang="en-US" altLang="ko-KR" b="1" dirty="0">
                <a:solidFill>
                  <a:srgbClr val="E1DDBF"/>
                </a:solidFill>
              </a:rPr>
              <a:t>R^2 Score:</a:t>
            </a:r>
          </a:p>
          <a:p>
            <a:pPr>
              <a:lnSpc>
                <a:spcPct val="150000"/>
              </a:lnSpc>
            </a:pPr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추정한 선형 모형이 주어진 자료에 적합한 정도를 재는 척도로 </a:t>
            </a:r>
            <a:r>
              <a:rPr lang="ko-KR" altLang="en-US" dirty="0" err="1">
                <a:solidFill>
                  <a:srgbClr val="E1DDBF"/>
                </a:solidFill>
              </a:rPr>
              <a:t>종속변인</a:t>
            </a:r>
            <a:r>
              <a:rPr lang="en-US" altLang="ko-KR" dirty="0">
                <a:solidFill>
                  <a:srgbClr val="E1DDBF"/>
                </a:solidFill>
              </a:rPr>
              <a:t>,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r>
              <a:rPr lang="ko-KR" altLang="en-US" dirty="0" err="1">
                <a:solidFill>
                  <a:srgbClr val="E1DDBF"/>
                </a:solidFill>
              </a:rPr>
              <a:t>독립변인</a:t>
            </a:r>
            <a:r>
              <a:rPr lang="ko-KR" altLang="en-US" dirty="0">
                <a:solidFill>
                  <a:srgbClr val="E1DDBF"/>
                </a:solidFill>
              </a:rPr>
              <a:t> 사이 상관관계 높을수록 </a:t>
            </a:r>
            <a:r>
              <a:rPr lang="en-US" altLang="ko-KR" dirty="0">
                <a:solidFill>
                  <a:srgbClr val="E1DDBF"/>
                </a:solidFill>
              </a:rPr>
              <a:t>1</a:t>
            </a:r>
            <a:r>
              <a:rPr lang="ko-KR" altLang="en-US" dirty="0">
                <a:solidFill>
                  <a:srgbClr val="E1DDBF"/>
                </a:solidFill>
              </a:rPr>
              <a:t>에 가까워진다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endParaRPr lang="en-US" altLang="ko-KR" dirty="0">
              <a:solidFill>
                <a:srgbClr val="E1DDBF"/>
              </a:solidFill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EC7F950D-5505-544E-8176-6D511E58A1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100" y="4414840"/>
            <a:ext cx="2317750" cy="615950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C8340272-243C-E14F-AF1C-61653290B1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424" y="1612771"/>
            <a:ext cx="1974850" cy="72396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AEA4853-4E65-2844-9DBA-F0B4B11B42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5103" y="1691001"/>
            <a:ext cx="3059113" cy="567510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988F08B2-2E38-7C40-A722-A9634ED9FB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11633" y="4414840"/>
            <a:ext cx="1966340" cy="67289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02FF2B9-B86C-8243-8DF1-E4D945AAAD00}"/>
              </a:ext>
            </a:extLst>
          </p:cNvPr>
          <p:cNvSpPr txBox="1"/>
          <p:nvPr/>
        </p:nvSpPr>
        <p:spPr>
          <a:xfrm>
            <a:off x="2714624" y="461700"/>
            <a:ext cx="3417923" cy="4169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RMSE, RMSLE, MAPE, R^2 Score</a:t>
            </a:r>
            <a:endParaRPr kumimoji="1" lang="ko-KR" altLang="en-US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94875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7B9974C-AA5F-E943-876F-50213A89ACFA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5BC9402-987B-264E-8CB3-E613ED3C7E41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137BE37-C420-E042-AF35-A2E333AC549D}"/>
              </a:ext>
            </a:extLst>
          </p:cNvPr>
          <p:cNvSpPr txBox="1"/>
          <p:nvPr/>
        </p:nvSpPr>
        <p:spPr>
          <a:xfrm>
            <a:off x="398462" y="137363"/>
            <a:ext cx="39751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실험 설계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/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2)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metric</a:t>
            </a:r>
            <a:r>
              <a:rPr lang="ko-KR" altLang="en-US" sz="28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소개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4E9DEC6B-608E-7748-A7B4-E650BAFE558B}"/>
              </a:ext>
            </a:extLst>
          </p:cNvPr>
          <p:cNvSpPr/>
          <p:nvPr/>
        </p:nvSpPr>
        <p:spPr>
          <a:xfrm>
            <a:off x="727074" y="1418344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AutoNum type="arabicParenBoth"/>
            </a:pPr>
            <a:r>
              <a:rPr lang="en-US" altLang="ko-KR" b="1" dirty="0">
                <a:solidFill>
                  <a:srgbClr val="E1DDBF"/>
                </a:solidFill>
              </a:rPr>
              <a:t>RMSE:</a:t>
            </a:r>
          </a:p>
          <a:p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표준편차 역할로 크기 의존적 에러다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endParaRPr lang="en-US" altLang="ko-KR" dirty="0">
              <a:solidFill>
                <a:srgbClr val="E1DDBF"/>
              </a:solidFill>
            </a:endParaRPr>
          </a:p>
          <a:p>
            <a:r>
              <a:rPr lang="ko-KR" altLang="en-US" dirty="0">
                <a:solidFill>
                  <a:srgbClr val="E1DDBF"/>
                </a:solidFill>
              </a:rPr>
              <a:t>단점</a:t>
            </a:r>
            <a:r>
              <a:rPr lang="en-US" altLang="ko-KR" dirty="0">
                <a:solidFill>
                  <a:srgbClr val="E1DDBF"/>
                </a:solidFill>
              </a:rPr>
              <a:t>:</a:t>
            </a:r>
            <a:r>
              <a:rPr lang="ko-KR" altLang="en-US" dirty="0">
                <a:solidFill>
                  <a:srgbClr val="E1DDBF"/>
                </a:solidFill>
              </a:rPr>
              <a:t> 제곱 때문에 작은 값에 대해서는 매우 작아 여기에 최소화 된 모델은 </a:t>
            </a:r>
            <a:r>
              <a:rPr lang="ko-KR" altLang="en-US" b="1" dirty="0" err="1">
                <a:solidFill>
                  <a:srgbClr val="E6E6E6"/>
                </a:solidFill>
              </a:rPr>
              <a:t>과소예측에</a:t>
            </a:r>
            <a:r>
              <a:rPr lang="ko-KR" altLang="en-US" b="1" dirty="0">
                <a:solidFill>
                  <a:srgbClr val="E6E6E6"/>
                </a:solidFill>
              </a:rPr>
              <a:t> 위험</a:t>
            </a:r>
            <a:r>
              <a:rPr lang="ko-KR" altLang="en-US" dirty="0">
                <a:solidFill>
                  <a:srgbClr val="E1DDBF"/>
                </a:solidFill>
              </a:rPr>
              <a:t>이 있다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  <a:r>
              <a:rPr lang="ko-KR" altLang="en-US" dirty="0">
                <a:solidFill>
                  <a:srgbClr val="E1DDBF"/>
                </a:solidFill>
              </a:rPr>
              <a:t> </a:t>
            </a:r>
            <a:endParaRPr lang="en-US" altLang="ko-KR" dirty="0">
              <a:solidFill>
                <a:srgbClr val="E1DDBF"/>
              </a:solidFill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CC6CB24-11A4-F247-AAE6-2AB3E4B98018}"/>
              </a:ext>
            </a:extLst>
          </p:cNvPr>
          <p:cNvSpPr/>
          <p:nvPr/>
        </p:nvSpPr>
        <p:spPr>
          <a:xfrm>
            <a:off x="6367467" y="1418344"/>
            <a:ext cx="5002214" cy="2439282"/>
          </a:xfrm>
          <a:prstGeom prst="rect">
            <a:avLst/>
          </a:prstGeom>
          <a:solidFill>
            <a:srgbClr val="4C837A">
              <a:alpha val="2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altLang="ko-KR" b="1" dirty="0">
                <a:solidFill>
                  <a:srgbClr val="E1DDBF"/>
                </a:solidFill>
              </a:rPr>
              <a:t>(2)</a:t>
            </a:r>
            <a:r>
              <a:rPr lang="ko-KR" altLang="en-US" b="1" dirty="0">
                <a:solidFill>
                  <a:srgbClr val="E1DDBF"/>
                </a:solidFill>
              </a:rPr>
              <a:t> </a:t>
            </a:r>
            <a:r>
              <a:rPr lang="en-US" altLang="ko-KR" b="1" dirty="0">
                <a:solidFill>
                  <a:srgbClr val="E1DDBF"/>
                </a:solidFill>
              </a:rPr>
              <a:t>RMSLE: </a:t>
            </a:r>
          </a:p>
          <a:p>
            <a:pPr fontAlgn="base"/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dirty="0">
                <a:solidFill>
                  <a:srgbClr val="E1DDBF"/>
                </a:solidFill>
              </a:rPr>
              <a:t>크기 의존적</a:t>
            </a:r>
            <a:r>
              <a:rPr lang="en-US" altLang="ko-KR" dirty="0">
                <a:solidFill>
                  <a:srgbClr val="E1DDBF"/>
                </a:solidFill>
              </a:rPr>
              <a:t>,</a:t>
            </a:r>
            <a:r>
              <a:rPr lang="ko-KR" altLang="en-US" dirty="0">
                <a:solidFill>
                  <a:srgbClr val="E1DDBF"/>
                </a:solidFill>
              </a:rPr>
              <a:t> 상대적 에러이며 </a:t>
            </a:r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dirty="0" err="1">
                <a:solidFill>
                  <a:srgbClr val="E1DDBF"/>
                </a:solidFill>
              </a:rPr>
              <a:t>아웃라이어</a:t>
            </a:r>
            <a:r>
              <a:rPr lang="ko-KR" altLang="en-US" dirty="0">
                <a:solidFill>
                  <a:srgbClr val="E1DDBF"/>
                </a:solidFill>
              </a:rPr>
              <a:t> 영향을 덜 받고</a:t>
            </a:r>
            <a:endParaRPr lang="en-US" altLang="ko-KR" dirty="0">
              <a:solidFill>
                <a:srgbClr val="E1DDBF"/>
              </a:solidFill>
            </a:endParaRPr>
          </a:p>
          <a:p>
            <a:pPr fontAlgn="base"/>
            <a:r>
              <a:rPr lang="ko-KR" altLang="en-US" sz="2000" b="1" dirty="0" err="1">
                <a:solidFill>
                  <a:srgbClr val="E6E6E6"/>
                </a:solidFill>
              </a:rPr>
              <a:t>과소예측에</a:t>
            </a:r>
            <a:r>
              <a:rPr lang="ko-KR" altLang="en-US" sz="2000" b="1" dirty="0">
                <a:solidFill>
                  <a:srgbClr val="E6E6E6"/>
                </a:solidFill>
              </a:rPr>
              <a:t> 페널티</a:t>
            </a:r>
            <a:r>
              <a:rPr lang="ko-KR" altLang="en-US" dirty="0">
                <a:solidFill>
                  <a:srgbClr val="E1DDBF"/>
                </a:solidFill>
              </a:rPr>
              <a:t>를 두기 때문에 </a:t>
            </a:r>
            <a:r>
              <a:rPr lang="ko-KR" altLang="en-US" b="1" dirty="0">
                <a:solidFill>
                  <a:srgbClr val="E1DDBF"/>
                </a:solidFill>
              </a:rPr>
              <a:t>예측이 작게 나오면 피해가 더 큰 현재 상황에 적합</a:t>
            </a:r>
            <a:r>
              <a:rPr lang="ko-KR" altLang="en-US" dirty="0">
                <a:solidFill>
                  <a:srgbClr val="E1DDBF"/>
                </a:solidFill>
              </a:rPr>
              <a:t>하다</a:t>
            </a:r>
            <a:r>
              <a:rPr lang="en-US" altLang="ko-KR" dirty="0">
                <a:solidFill>
                  <a:srgbClr val="E1DDBF"/>
                </a:solidFill>
              </a:rPr>
              <a:t>.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C8340272-243C-E14F-AF1C-61653290B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424" y="1612771"/>
            <a:ext cx="1974850" cy="723969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1AEA4853-4E65-2844-9DBA-F0B4B11B4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85103" y="1691001"/>
            <a:ext cx="3059113" cy="56751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02FF2B9-B86C-8243-8DF1-E4D945AAAD00}"/>
              </a:ext>
            </a:extLst>
          </p:cNvPr>
          <p:cNvSpPr txBox="1"/>
          <p:nvPr/>
        </p:nvSpPr>
        <p:spPr>
          <a:xfrm>
            <a:off x="2714624" y="461700"/>
            <a:ext cx="3417923" cy="416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kumimoji="1"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주요 </a:t>
            </a:r>
            <a:r>
              <a:rPr kumimoji="1"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metric</a:t>
            </a:r>
            <a:endParaRPr kumimoji="1" lang="ko-KR" altLang="en-US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A610884-F876-9248-8CF7-78D63E4737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3693" y="4249068"/>
            <a:ext cx="4639469" cy="1784411"/>
          </a:xfrm>
          <a:prstGeom prst="rect">
            <a:avLst/>
          </a:prstGeom>
          <a:ln>
            <a:solidFill>
              <a:srgbClr val="E1DDBF"/>
            </a:solidFill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BE7E0FF-6928-7645-8DC2-9E882FFDD0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84492" y="4249068"/>
            <a:ext cx="4639469" cy="1800391"/>
          </a:xfrm>
          <a:prstGeom prst="rect">
            <a:avLst/>
          </a:prstGeom>
          <a:ln>
            <a:solidFill>
              <a:srgbClr val="E1DDBF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7DA310-6C58-3146-BB04-B3333DBBDC44}"/>
              </a:ext>
            </a:extLst>
          </p:cNvPr>
          <p:cNvSpPr txBox="1"/>
          <p:nvPr/>
        </p:nvSpPr>
        <p:spPr>
          <a:xfrm>
            <a:off x="1598615" y="6126107"/>
            <a:ext cx="8994770" cy="453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ko-KR" altLang="en-US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절대적인</a:t>
            </a:r>
            <a:r>
              <a:rPr kumimoji="1" lang="en-US" altLang="ko-KR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kumimoji="1" lang="ko-KR" altLang="en-US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오차인 </a:t>
            </a:r>
            <a:r>
              <a:rPr kumimoji="1" lang="en-US" altLang="ko-KR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RMSE</a:t>
            </a:r>
            <a:r>
              <a:rPr kumimoji="1" lang="ko-KR" altLang="en-US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은 동일하지만 </a:t>
            </a:r>
            <a:r>
              <a:rPr kumimoji="1" lang="en-US" altLang="ko-KR" sz="2000" b="1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y_true</a:t>
            </a:r>
            <a:r>
              <a:rPr kumimoji="1" lang="en-US" altLang="ko-KR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&gt; </a:t>
            </a:r>
            <a:r>
              <a:rPr kumimoji="1" lang="en-US" altLang="ko-KR" sz="2000" b="1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y_pred</a:t>
            </a:r>
            <a:r>
              <a:rPr kumimoji="1" lang="ko-KR" altLang="en-US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인 </a:t>
            </a:r>
            <a:r>
              <a:rPr kumimoji="1" lang="en-US" altLang="ko-KR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a</a:t>
            </a:r>
            <a:r>
              <a:rPr kumimoji="1" lang="ko-KR" altLang="en-US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가 오차가 더 크게</a:t>
            </a:r>
            <a:r>
              <a:rPr kumimoji="1" lang="ko-KR" altLang="en-US" sz="2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kumimoji="1" lang="ko-KR" altLang="en-US" sz="2000" dirty="0">
                <a:solidFill>
                  <a:srgbClr val="E6E6E6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나온다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B0C280-CBE7-3840-B618-C62F671F9CB0}"/>
              </a:ext>
            </a:extLst>
          </p:cNvPr>
          <p:cNvSpPr txBox="1"/>
          <p:nvPr/>
        </p:nvSpPr>
        <p:spPr>
          <a:xfrm>
            <a:off x="6285768" y="4233828"/>
            <a:ext cx="401072" cy="453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ko-KR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b)</a:t>
            </a:r>
            <a:endParaRPr kumimoji="1" lang="ko-KR" altLang="en-US" sz="20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640B6B-3EB8-3B48-BD75-241AA2352991}"/>
              </a:ext>
            </a:extLst>
          </p:cNvPr>
          <p:cNvSpPr txBox="1"/>
          <p:nvPr/>
        </p:nvSpPr>
        <p:spPr>
          <a:xfrm>
            <a:off x="566630" y="4233827"/>
            <a:ext cx="391454" cy="4530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ko-KR" sz="2000" b="1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a)</a:t>
            </a:r>
            <a:endParaRPr kumimoji="1" lang="ko-KR" altLang="en-US" sz="2000" b="1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22496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C837A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solidFill>
              <a:srgbClr val="4C837A"/>
            </a:solidFill>
            <a:latin typeface="Microsoft GothicNeo Light" panose="020B0503020000020004" pitchFamily="34" charset="-127"/>
            <a:ea typeface="Microsoft GothicNeo Light" panose="020B0503020000020004" pitchFamily="34" charset="-127"/>
            <a:cs typeface="Microsoft GothicNeo Light" panose="020B0503020000020004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643</TotalTime>
  <Words>476</Words>
  <Application>Microsoft Macintosh PowerPoint</Application>
  <PresentationFormat>와이드스크린</PresentationFormat>
  <Paragraphs>82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Arial</vt:lpstr>
      <vt:lpstr>맑은 고딕</vt:lpstr>
      <vt:lpstr>Microsoft GothicNeo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 다인</dc:creator>
  <cp:lastModifiedBy>hyunjoonc8@naver.com</cp:lastModifiedBy>
  <cp:revision>12</cp:revision>
  <dcterms:created xsi:type="dcterms:W3CDTF">2021-08-19T02:55:30Z</dcterms:created>
  <dcterms:modified xsi:type="dcterms:W3CDTF">2021-08-28T03:31:53Z</dcterms:modified>
</cp:coreProperties>
</file>

<file path=docProps/thumbnail.jpeg>
</file>